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44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815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Elite Financial Intelligence Coach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57399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Agentic Personal Finance System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793790" y="54884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5–7 Minute Overview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468"/>
            <a:ext cx="482727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467689"/>
            <a:ext cx="6407944" cy="2058233"/>
          </a:xfrm>
          <a:prstGeom prst="roundRect">
            <a:avLst>
              <a:gd name="adj" fmla="val 7108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43720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57540" y="21275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331601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034665"/>
            <a:ext cx="33538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Multi-Account Ingestion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51084" y="354282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for bank accounts, credit cards, and investment accounts.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467689"/>
            <a:ext cx="6408063" cy="2058233"/>
          </a:xfrm>
          <a:prstGeom prst="roundRect">
            <a:avLst>
              <a:gd name="adj" fmla="val 7108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428548" y="2437209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0292298" y="21275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331601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034665"/>
            <a:ext cx="37742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Net Worth &amp; Asset Tracking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7685842" y="3542824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overview of overall financial health.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092898"/>
            <a:ext cx="6407944" cy="2058233"/>
          </a:xfrm>
          <a:prstGeom prst="roundRect">
            <a:avLst>
              <a:gd name="adj" fmla="val 7108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793790" y="5062418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3657540" y="475273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4956810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659874"/>
            <a:ext cx="315599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Long-Term Forecasting</a:t>
            </a:r>
            <a:endParaRPr lang="en-US" sz="2300" dirty="0"/>
          </a:p>
        </p:txBody>
      </p:sp>
      <p:sp>
        <p:nvSpPr>
          <p:cNvPr id="20" name="Text 15"/>
          <p:cNvSpPr/>
          <p:nvPr/>
        </p:nvSpPr>
        <p:spPr>
          <a:xfrm>
            <a:off x="1051084" y="616803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Predictions with variable income and dynamic scenarios.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092898"/>
            <a:ext cx="6408063" cy="2058233"/>
          </a:xfrm>
          <a:prstGeom prst="roundRect">
            <a:avLst>
              <a:gd name="adj" fmla="val 7108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7428548" y="5062418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/>
          <p:cNvSpPr/>
          <p:nvPr/>
        </p:nvSpPr>
        <p:spPr>
          <a:xfrm>
            <a:off x="10292298" y="475273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4956810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659874"/>
            <a:ext cx="36077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Multi-Agent Collaboration</a:t>
            </a:r>
            <a:endParaRPr lang="en-US" sz="2300" dirty="0"/>
          </a:p>
        </p:txBody>
      </p:sp>
      <p:sp>
        <p:nvSpPr>
          <p:cNvPr id="26" name="Text 20"/>
          <p:cNvSpPr/>
          <p:nvPr/>
        </p:nvSpPr>
        <p:spPr>
          <a:xfrm>
            <a:off x="7685842" y="616803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agents for budgeting, investing, and risk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8311"/>
            <a:ext cx="802719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Problem: Why Current Tools Fail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777371"/>
            <a:ext cx="6407944" cy="1748552"/>
          </a:xfrm>
          <a:prstGeom prst="roundRect">
            <a:avLst>
              <a:gd name="adj" fmla="val 54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51084" y="30346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Lack of Visibility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51084" y="354282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struggle with understanding their real spending behavior.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777371"/>
            <a:ext cx="6408063" cy="1748552"/>
          </a:xfrm>
          <a:prstGeom prst="roundRect">
            <a:avLst>
              <a:gd name="adj" fmla="val 54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85842" y="30346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Generic Advice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85842" y="3542824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Financial guidance is static and not tailored to individual circumstances.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52737"/>
            <a:ext cx="6407944" cy="1748552"/>
          </a:xfrm>
          <a:prstGeom prst="roundRect">
            <a:avLst>
              <a:gd name="adj" fmla="val 54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51084" y="5010031"/>
            <a:ext cx="310598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 Feasibility Analysis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51084" y="551819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Savings goals often lack concrete plans or realistic assessments.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752737"/>
            <a:ext cx="6408063" cy="1748552"/>
          </a:xfrm>
          <a:prstGeom prst="roundRect">
            <a:avLst>
              <a:gd name="adj" fmla="val 54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85842" y="50100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 Paralysis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685842" y="5518190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visualization doesn't always translate into actionable financial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9352"/>
            <a:ext cx="746902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Solution: An Agentic AI Coach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3374946"/>
            <a:ext cx="7556421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Ingests raw transaction data (CSV/XLSX) for accurate analysis.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Anchors insights directly in real financial behavior, not assumptions.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specialized AI agents with distinct personas for varied perspectives.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Produces decision-grade, explainable insights for clear actions.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8539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Features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9759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6975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Data Ingestion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644253" y="320575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messy bank exports with ease.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69759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697599"/>
            <a:ext cx="314884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90-Day Spend Analysis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8307348" y="320575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Rolling analysis for dynamic spending insights.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02228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022288"/>
            <a:ext cx="440066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 Feasibility &amp; Gap Detection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644253" y="4530447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savings shortfalls and achievable goals.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02228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022288"/>
            <a:ext cx="39912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Leakage &amp; Expense Detection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8307348" y="4530447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Pinpoints recurring expenses and financial inefficiencies.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709880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709880"/>
            <a:ext cx="303907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Dashboard</a:t>
            </a:r>
            <a:endParaRPr lang="en-US" sz="2300" dirty="0"/>
          </a:p>
        </p:txBody>
      </p:sp>
      <p:sp>
        <p:nvSpPr>
          <p:cNvPr id="17" name="Text 10"/>
          <p:cNvSpPr/>
          <p:nvPr/>
        </p:nvSpPr>
        <p:spPr>
          <a:xfrm>
            <a:off x="1644253" y="6218039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Visualizes projections and current financial health.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6884" y="5709880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709880"/>
            <a:ext cx="402181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AI-Generated Financial Audit</a:t>
            </a:r>
            <a:endParaRPr lang="en-US" sz="2300" dirty="0"/>
          </a:p>
        </p:txBody>
      </p:sp>
      <p:sp>
        <p:nvSpPr>
          <p:cNvPr id="20" name="Text 12"/>
          <p:cNvSpPr/>
          <p:nvPr/>
        </p:nvSpPr>
        <p:spPr>
          <a:xfrm>
            <a:off x="8307348" y="6218039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PDF reports for review.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02581" y="485656"/>
            <a:ext cx="3477220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363" y="1162050"/>
            <a:ext cx="8057436" cy="6216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02148" y="3736416"/>
            <a:ext cx="1405272" cy="1012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Five-step Technical Stack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84570" y="5530673"/>
            <a:ext cx="2090591" cy="1012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Agent Framework: Agno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84570" y="6634254"/>
            <a:ext cx="2090591" cy="444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Orchestration and workflow agents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620229" y="3474177"/>
            <a:ext cx="2136292" cy="1012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Report Generation: FPDF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3620229" y="4577759"/>
            <a:ext cx="2136292" cy="444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 creation and export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499952" y="5699191"/>
            <a:ext cx="2090592" cy="674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LLM: Groq LLaMA 3.1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499952" y="6465379"/>
            <a:ext cx="2090592" cy="444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language model inference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852868" y="3631271"/>
            <a:ext cx="2136292" cy="67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Processing: Pandas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8852868" y="4397458"/>
            <a:ext cx="2136292" cy="444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cleansing and transformation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6190849" y="1489088"/>
            <a:ext cx="2147717" cy="674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Frontend: Streamlit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190849" y="2255275"/>
            <a:ext cx="2147717" cy="444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 and dashboards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1602581" y="7514630"/>
            <a:ext cx="11425118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modular architecture ensures scalability, efficiency, and robust performance across all components.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8415"/>
            <a:ext cx="6418421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Agentic Design with Personas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3698081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Conservative, Fun Saver, Analytical.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Same core financial math, presented with different reasoning styles.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856321" y="3698081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financial anchors prevent AI hallucination.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reasoning layers on top of deterministic computation for reliability.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4843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Live Demo Flow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693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048947"/>
            <a:ext cx="6407944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2223254"/>
            <a:ext cx="31075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Select Advisor Persona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273141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the AI agent that best suits your financial outlook.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693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048947"/>
            <a:ext cx="6408063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28548" y="22232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Upload Dataset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428548" y="2731413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 dataset or use given sample synthetic financial transactions spreadsheet (synthetic_financial_transactions.xlsx).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2169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572000"/>
            <a:ext cx="6407944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790" y="47463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Enter Goal &amp; Income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93790" y="525446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your financial goal, timeframe, and monthly income.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2169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572000"/>
            <a:ext cx="6408063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28548" y="47463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Explore Dashboard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428548" y="525446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 with dynamic projections and financial insights.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01420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369248"/>
            <a:ext cx="6407944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93790" y="65435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Generate AI Audit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793790" y="705171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a comprehensive, AI-generated financial report.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601420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369248"/>
            <a:ext cx="6408063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428548" y="6543556"/>
            <a:ext cx="298644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Download PDF Report</a:t>
            </a:r>
            <a:endParaRPr lang="en-US" sz="2300" dirty="0"/>
          </a:p>
        </p:txBody>
      </p:sp>
      <p:sp>
        <p:nvSpPr>
          <p:cNvPr id="26" name="Text 24"/>
          <p:cNvSpPr/>
          <p:nvPr/>
        </p:nvSpPr>
        <p:spPr>
          <a:xfrm>
            <a:off x="7428548" y="705171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your personalized financial summary.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8226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Learnings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097286"/>
            <a:ext cx="6407944" cy="2247186"/>
          </a:xfrm>
          <a:prstGeom prst="roundRect">
            <a:avLst>
              <a:gd name="adj" fmla="val 423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8224" y="233172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518767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238976"/>
            <a:ext cx="33235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Explainability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8224" y="3747135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Agent-based systems enhance clarity in AI reasoning.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097286"/>
            <a:ext cx="6408063" cy="2247186"/>
          </a:xfrm>
          <a:prstGeom prst="roundRect">
            <a:avLst>
              <a:gd name="adj" fmla="val 423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662982" y="233172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518767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2389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Increased Trust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7662982" y="374713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Anchoring AI to computed data builds user confidence.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571286"/>
            <a:ext cx="6407944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1028224" y="480572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4992767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712976"/>
            <a:ext cx="311908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Engagement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1028224" y="622113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Personas significantly improve user interaction and adoption.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571286"/>
            <a:ext cx="6408063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662982" y="480572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4992767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712976"/>
            <a:ext cx="420933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Constrained LLM Performance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7662982" y="622113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excel when constrained, not operating free-form.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4654"/>
            <a:ext cx="531828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Encountered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35398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569607"/>
            <a:ext cx="4205168" cy="3992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Inconsistent Transaction Schemas: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Normalizing diverse bank export formats remains a significant hurdle.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Clarity vs. Verbosity: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Balancing detailed AI output with concise, actionable insights for users.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Mathematical Correctness: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Ensuring AI reasoning maintains absolute accuracy within financial computations.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Petrona Bold</vt:lpstr>
      <vt:lpstr>Inter</vt:lpstr>
      <vt:lpstr>Petrona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Sagar Naik</cp:lastModifiedBy>
  <cp:revision>1</cp:revision>
  <dcterms:created xsi:type="dcterms:W3CDTF">2026-02-01T20:23:04Z</dcterms:created>
  <dcterms:modified xsi:type="dcterms:W3CDTF">2026-02-01T22:45:18Z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2026-02-01T22:45:13Z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a9f3b32d-7704-4476-9e62-b3acf4e1c6ac</vt:lpwstr>
  </property>
  <property fmtid="{D5CDD505-2E9C-101B-9397-08002B2CF9AE}" pid="7" name="MSIP_Label_defa4170-0d19-0005-0004-bc88714345d2_ActionId">
    <vt:lpwstr>7a2b905b-54c3-4cca-bec3-e4bc9be0e792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